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7"/>
  </p:notesMasterIdLst>
  <p:sldIdLst>
    <p:sldId id="256" r:id="rId2"/>
    <p:sldId id="282" r:id="rId3"/>
    <p:sldId id="257" r:id="rId4"/>
    <p:sldId id="274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80" r:id="rId16"/>
    <p:sldId id="276" r:id="rId17"/>
    <p:sldId id="277" r:id="rId18"/>
    <p:sldId id="284" r:id="rId19"/>
    <p:sldId id="268" r:id="rId20"/>
    <p:sldId id="269" r:id="rId21"/>
    <p:sldId id="278" r:id="rId22"/>
    <p:sldId id="270" r:id="rId23"/>
    <p:sldId id="281" r:id="rId24"/>
    <p:sldId id="279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>
        <p:scale>
          <a:sx n="66" d="100"/>
          <a:sy n="66" d="100"/>
        </p:scale>
        <p:origin x="-1518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E3488-F39E-44B2-BEA2-699DDE665D17}" type="datetimeFigureOut">
              <a:rPr lang="en-IN" smtClean="0"/>
              <a:pPr/>
              <a:t>13-06-2017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03A9F-2220-4918-BD51-AF623B3571D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73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03A9F-2220-4918-BD51-AF623B3571D0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5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9"/>
            <a:ext cx="6194066" cy="925223"/>
          </a:xfrm>
        </p:spPr>
        <p:txBody>
          <a:bodyPr/>
          <a:lstStyle>
            <a:lvl1pPr marL="0" indent="0" algn="r">
              <a:buNone/>
              <a:defRPr sz="2100"/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3606802"/>
            <a:ext cx="7577814" cy="1470025"/>
          </a:xfrm>
        </p:spPr>
        <p:txBody>
          <a:bodyPr anchor="b" anchorCtr="0"/>
          <a:lstStyle>
            <a:lvl1pPr algn="r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1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5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5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4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9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8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10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" y="430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6/13/2017</a:t>
            </a:fld>
            <a:endParaRPr 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>
              <a:defRPr sz="7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z="750"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7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defPPr>
        <a:defRPr sz="33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27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257175" indent="-257175" eaLnBrk="1" hangingPunct="1">
        <a:buChar char="•"/>
        <a:defRPr sz="2100">
          <a:latin typeface="+mn-lt"/>
        </a:defRPr>
      </a:lvl1pPr>
      <a:lvl2pPr marL="557213" indent="-214313" eaLnBrk="1" hangingPunct="1">
        <a:buChar char="–"/>
        <a:defRPr sz="1800">
          <a:latin typeface="+mn-lt"/>
        </a:defRPr>
      </a:lvl2pPr>
      <a:lvl3pPr marL="857250" indent="-171450" eaLnBrk="1" hangingPunct="1">
        <a:buChar char="•"/>
        <a:defRPr sz="1800">
          <a:latin typeface="+mn-lt"/>
        </a:defRPr>
      </a:lvl3pPr>
      <a:lvl4pPr marL="1200150" indent="-171450" eaLnBrk="1" hangingPunct="1">
        <a:buChar char="–"/>
        <a:defRPr sz="1500">
          <a:latin typeface="+mn-lt"/>
        </a:defRPr>
      </a:lvl4pPr>
      <a:lvl5pPr marL="1543050" indent="-171450" eaLnBrk="1" hangingPunct="1">
        <a:buChar char="»"/>
        <a:defRPr sz="1500">
          <a:latin typeface="+mn-lt"/>
        </a:defRPr>
      </a:lvl5pPr>
      <a:lvl6pPr marL="1885950" indent="-171450" eaLnBrk="1" hangingPunct="1">
        <a:buChar char="•"/>
        <a:defRPr sz="1500"/>
      </a:lvl6pPr>
      <a:lvl7pPr marL="2228850" indent="-171450" eaLnBrk="1" hangingPunct="1">
        <a:buChar char="•"/>
        <a:defRPr sz="1500"/>
      </a:lvl7pPr>
      <a:lvl8pPr marL="2571750" indent="-171450" eaLnBrk="1" hangingPunct="1">
        <a:buChar char="•"/>
        <a:defRPr sz="1500"/>
      </a:lvl8pPr>
      <a:lvl9pPr marL="2914650" indent="-171450" eaLnBrk="1" hangingPunct="1">
        <a:buChar char="•"/>
        <a:defRPr sz="15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/>
      <a:lvl2pPr marL="342900" eaLnBrk="1" hangingPunct="1"/>
      <a:lvl3pPr marL="685800" eaLnBrk="1" hangingPunct="1"/>
      <a:lvl4pPr marL="1028700" eaLnBrk="1" hangingPunct="1"/>
      <a:lvl5pPr marL="1371600" eaLnBrk="1" hangingPunct="1"/>
      <a:lvl6pPr marL="1714500" eaLnBrk="1" hangingPunct="1"/>
      <a:lvl7pPr marL="2057400" eaLnBrk="1" hangingPunct="1"/>
      <a:lvl8pPr marL="2400300" eaLnBrk="1" hangingPunct="1"/>
      <a:lvl9pPr marL="27432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hyperlink" Target="http://hackst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ourceforge.ne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1202693" cy="117763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304800"/>
            <a:ext cx="7426036" cy="914401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Times New Roman" pitchFamily="18" charset="0"/>
              </a:rPr>
              <a:t>Department of Telecommunication Engineering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Times New Roman" pitchFamily="18" charset="0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n-ea"/>
                <a:cs typeface="Times New Roman" pitchFamily="18" charset="0"/>
              </a:rPr>
              <a:t>Jawaharlal Nehru National College of Engineering, Shivamogga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1447800"/>
            <a:ext cx="8763000" cy="2230583"/>
          </a:xfrm>
          <a:prstGeom prst="rect">
            <a:avLst/>
          </a:prstGeom>
        </p:spPr>
        <p:txBody>
          <a:bodyPr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</a:t>
            </a: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seminar </a:t>
            </a: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“TRAFFIC COUNTING SYSTEM BASED ON OPENCV AND PYTHON”</a:t>
            </a:r>
            <a:r>
              <a:rPr kumimoji="0" lang="en-I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/>
            </a:r>
            <a:br>
              <a:rPr kumimoji="0" lang="en-I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kumimoji="0" lang="en-IN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3718679"/>
            <a:ext cx="7315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Presented by,</a:t>
            </a:r>
          </a:p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Pavana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 J                 4JN14TE025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Rakesh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J                 4JN14TE030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	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Suraj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    	     4JN14TE042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Vaishakh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 J               4JN14TE046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 smtClean="0"/>
          </a:p>
          <a:p>
            <a:pPr algn="ctr"/>
            <a:r>
              <a:rPr lang="en-US" b="1" dirty="0">
                <a:latin typeface="Times" pitchFamily="18" charset="0"/>
                <a:cs typeface="Times" pitchFamily="18" charset="0"/>
              </a:rPr>
              <a:t>Under the guidance 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of,</a:t>
            </a:r>
            <a:endParaRPr lang="en-IN" dirty="0">
              <a:latin typeface="Times" pitchFamily="18" charset="0"/>
              <a:cs typeface="Times" pitchFamily="18" charset="0"/>
            </a:endParaRPr>
          </a:p>
          <a:p>
            <a:pPr algn="ctr"/>
            <a:r>
              <a:rPr lang="en-US" b="1" dirty="0" smtClean="0">
                <a:latin typeface="Times" pitchFamily="18" charset="0"/>
                <a:cs typeface="Times" pitchFamily="18" charset="0"/>
              </a:rPr>
              <a:t>Mr. </a:t>
            </a:r>
            <a:r>
              <a:rPr lang="en-US" b="1" dirty="0" err="1" smtClean="0">
                <a:latin typeface="Times" pitchFamily="18" charset="0"/>
                <a:cs typeface="Times" pitchFamily="18" charset="0"/>
              </a:rPr>
              <a:t>Benak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 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Patel </a:t>
            </a:r>
            <a:r>
              <a:rPr lang="en-US" b="1" dirty="0" smtClean="0">
                <a:latin typeface="Times" pitchFamily="18" charset="0"/>
                <a:cs typeface="Times" pitchFamily="18" charset="0"/>
              </a:rPr>
              <a:t>M.P.</a:t>
            </a:r>
            <a:endParaRPr lang="en-IN" b="1" dirty="0">
              <a:latin typeface="Times" pitchFamily="18" charset="0"/>
              <a:cs typeface="Times" pitchFamily="18" charset="0"/>
            </a:endParaRPr>
          </a:p>
          <a:p>
            <a:pPr algn="ctr"/>
            <a:r>
              <a:rPr lang="en-US" b="1" dirty="0">
                <a:latin typeface="Times" pitchFamily="18" charset="0"/>
                <a:cs typeface="Times" pitchFamily="18" charset="0"/>
              </a:rPr>
              <a:t>Assistant Professor, </a:t>
            </a:r>
            <a:r>
              <a:rPr lang="en-US" b="1" dirty="0" err="1">
                <a:latin typeface="Times" pitchFamily="18" charset="0"/>
                <a:cs typeface="Times" pitchFamily="18" charset="0"/>
              </a:rPr>
              <a:t>Dept</a:t>
            </a:r>
            <a:r>
              <a:rPr lang="en-US" b="1" dirty="0">
                <a:latin typeface="Times" pitchFamily="18" charset="0"/>
                <a:cs typeface="Times" pitchFamily="18" charset="0"/>
              </a:rPr>
              <a:t> of TCE.</a:t>
            </a:r>
            <a:endParaRPr lang="en-IN" b="1" dirty="0">
              <a:latin typeface="Times" pitchFamily="18" charset="0"/>
              <a:cs typeface="Times" pitchFamily="18" charset="0"/>
            </a:endParaRPr>
          </a:p>
          <a:p>
            <a:pPr algn="ctr"/>
            <a:r>
              <a:rPr lang="en-US" b="1" dirty="0">
                <a:latin typeface="Times" pitchFamily="18" charset="0"/>
                <a:cs typeface="Times" pitchFamily="18" charset="0"/>
              </a:rPr>
              <a:t>JNNCE, </a:t>
            </a:r>
            <a:r>
              <a:rPr lang="en-US" b="1" dirty="0" err="1">
                <a:latin typeface="Times" pitchFamily="18" charset="0"/>
                <a:cs typeface="Times" pitchFamily="18" charset="0"/>
              </a:rPr>
              <a:t>Shivamogga</a:t>
            </a:r>
            <a:endParaRPr lang="en-IN" b="1" dirty="0">
              <a:latin typeface="Times" pitchFamily="18" charset="0"/>
              <a:cs typeface="Times" pitchFamily="18" charset="0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8317845" cy="5488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37" y="589746"/>
            <a:ext cx="4251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Raspberry Pi 3 Model B</a:t>
            </a: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275600" y="1676400"/>
            <a:ext cx="84874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lnSpc>
                <a:spcPct val="17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ways to interact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directly through HDMI port by connecting HDMI to  VGA 	cable, and keyboard and mouse</a:t>
            </a:r>
          </a:p>
          <a:p>
            <a:pPr lvl="0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interact from any system through SSH (Secure Shell).</a:t>
            </a:r>
          </a:p>
          <a:p>
            <a:pPr lvl="0">
              <a:lnSpc>
                <a:spcPct val="170000"/>
              </a:lnSpc>
              <a:spcBef>
                <a:spcPct val="20000"/>
              </a:spcBef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with VNC server and Viewer.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24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752600"/>
            <a:ext cx="8229600" cy="4038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Processor 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Broadcom BCM2387 chipset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1.2GHz Quad-Core ARM Cortex-A53 (64Bit)</a:t>
            </a:r>
          </a:p>
          <a:p>
            <a:pPr>
              <a:lnSpc>
                <a:spcPct val="110000"/>
              </a:lnSpc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Wireless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LAN and Bluetooth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4.1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IEEE 802.11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Wi-Fi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Maximum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range of 100 meters.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IEEE 802.15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Bluetooth.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aximum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range of 50 meters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GPU </a:t>
            </a:r>
          </a:p>
          <a:p>
            <a:pPr>
              <a:lnSpc>
                <a:spcPct val="110000"/>
              </a:lnSpc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Dual Core Video Core IV® Multimedia Co-Processor. </a:t>
            </a:r>
          </a:p>
          <a:p>
            <a:pPr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74046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Technical Specifications of Raspberry pi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525963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Memory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1GB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Operating System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Boots from Micro SD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card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Dimensions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85.6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 56 x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mm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Power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Micro USB socket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5.1V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2.5A</a:t>
            </a:r>
          </a:p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79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Connectors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Ethernet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10/100 Ethernet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socket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Video Output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•HDMI 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Audio Output 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•Audio Output 3.5mm jack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USB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 USB 2.0 Connector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349829"/>
            <a:ext cx="8229600" cy="5486400"/>
          </a:xfrm>
        </p:spPr>
        <p:txBody>
          <a:bodyPr>
            <a:norm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Connector </a:t>
            </a:r>
          </a:p>
          <a:p>
            <a:pPr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40-pin 2.54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header: 2x20 strip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Connector </a:t>
            </a:r>
          </a:p>
          <a:p>
            <a:pPr>
              <a:buNone/>
            </a:pPr>
            <a:r>
              <a:rPr lang="it-IT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15-pin </a:t>
            </a:r>
            <a:r>
              <a:rPr lang="it-IT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Interface (</a:t>
            </a:r>
            <a:r>
              <a:rPr lang="it-IT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CSI)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Connector </a:t>
            </a:r>
          </a:p>
          <a:p>
            <a:pPr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Serial Interface (DSI)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15-pin port.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Card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•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Push/pull Micro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SDIO.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u="sng" dirty="0" smtClean="0">
                <a:latin typeface="Times New Roman" pitchFamily="18" charset="0"/>
                <a:cs typeface="Times New Roman" pitchFamily="18" charset="0"/>
              </a:rPr>
              <a:t>3. Micro SD Card</a:t>
            </a:r>
            <a:endParaRPr lang="en-US" sz="34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 descr="Image result for micro sd card 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28800"/>
            <a:ext cx="33528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85800" y="48768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Secure Digital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SD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) is a non-volatile memory card format developed by the SD Card Association (SDA) for use in portable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Recommended size is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16GB.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Used to store the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Raspbian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OS and the video recorded.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85763" indent="-385763">
              <a:lnSpc>
                <a:spcPct val="150000"/>
              </a:lnSpc>
              <a:buAutoNum type="arabicPeriod"/>
            </a:pP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for Raspberry 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Latest version: 4.14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Python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high level language used to work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Version: 2.7.13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4909" y="381000"/>
            <a:ext cx="8229600" cy="857250"/>
          </a:xfrm>
        </p:spPr>
        <p:txBody>
          <a:bodyPr>
            <a:normAutofit/>
          </a:bodyPr>
          <a:lstStyle/>
          <a:p>
            <a:r>
              <a:rPr lang="en-IN" sz="4400" b="1" dirty="0" smtClean="0"/>
              <a:t>SOFTWARE REQUIREMENTS</a:t>
            </a:r>
            <a:endParaRPr lang="en-IN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04999"/>
            <a:ext cx="1524000" cy="1914693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5105400"/>
            <a:ext cx="2870200" cy="8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4783" y="647700"/>
            <a:ext cx="8229600" cy="55626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Computer Vision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computer vision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machine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software library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and recognize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objects.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Version: 2.4.13.5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VNC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and viewer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VNC server is program installed on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Raspberry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for screen sharing 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allows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(viewer)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8800"/>
            <a:ext cx="1300163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79" y="4953000"/>
            <a:ext cx="3022204" cy="15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297" y="1308831"/>
            <a:ext cx="2933700" cy="381793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Get the input file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9219" y="187010"/>
            <a:ext cx="4724400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9078" y="432019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Power on system and initiate the camera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3346" y="1233028"/>
            <a:ext cx="3505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3346" y="1918828"/>
            <a:ext cx="35052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1947" y="2039329"/>
            <a:ext cx="3200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Define vehicle parameters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3346" y="2685660"/>
            <a:ext cx="3496397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0743" y="2847666"/>
            <a:ext cx="3429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Calculating vehicle parameters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527547" y="3900028"/>
            <a:ext cx="4800600" cy="1752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913" y="4006524"/>
            <a:ext cx="40218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Detecting vehicles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Smoothing image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Removing background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Filtering image noise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19141" y="2182064"/>
            <a:ext cx="2781300" cy="1884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5955" y="2595377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Counting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Vehicles after</a:t>
            </a:r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detected </a:t>
            </a:r>
            <a:r>
              <a:rPr lang="en-US" sz="2000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vehicle crosses reference line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32996" y="4783984"/>
            <a:ext cx="2781300" cy="82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5955" y="5010807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Displaying the output 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3" name="Straight Arrow Connector 22"/>
          <p:cNvCxnSpPr>
            <a:endCxn id="7" idx="0"/>
          </p:cNvCxnSpPr>
          <p:nvPr/>
        </p:nvCxnSpPr>
        <p:spPr>
          <a:xfrm>
            <a:off x="2965946" y="1025210"/>
            <a:ext cx="0" cy="207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8" idx="0"/>
          </p:cNvCxnSpPr>
          <p:nvPr/>
        </p:nvCxnSpPr>
        <p:spPr>
          <a:xfrm>
            <a:off x="2965946" y="1766428"/>
            <a:ext cx="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0"/>
          </p:cNvCxnSpPr>
          <p:nvPr/>
        </p:nvCxnSpPr>
        <p:spPr>
          <a:xfrm>
            <a:off x="2961544" y="2528428"/>
            <a:ext cx="1" cy="1572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94149" y="3523860"/>
            <a:ext cx="0" cy="3761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27847" y="5606962"/>
            <a:ext cx="0" cy="426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632946" y="1766428"/>
            <a:ext cx="0" cy="426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632946" y="1766428"/>
            <a:ext cx="1676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309346" y="1766428"/>
            <a:ext cx="0" cy="4156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4" idx="2"/>
            <a:endCxn id="16" idx="0"/>
          </p:cNvCxnSpPr>
          <p:nvPr/>
        </p:nvCxnSpPr>
        <p:spPr>
          <a:xfrm>
            <a:off x="7409791" y="4066283"/>
            <a:ext cx="13855" cy="7177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27847" y="6033628"/>
            <a:ext cx="27050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05745" y="6199165"/>
            <a:ext cx="2067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Fig: Flow Chart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32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Result window</a:t>
            </a:r>
            <a:endParaRPr lang="en-US" sz="4400" b="1" dirty="0"/>
          </a:p>
        </p:txBody>
      </p:sp>
      <p:pic>
        <p:nvPicPr>
          <p:cNvPr id="4" name="2018-05-14_12-50-50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00200"/>
            <a:ext cx="8229600" cy="430371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" pitchFamily="18" charset="0"/>
                <a:cs typeface="Times" pitchFamily="18" charset="0"/>
              </a:rPr>
              <a:t>CONTENTS</a:t>
            </a:r>
            <a:endParaRPr lang="en-US" sz="3600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952997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Introduction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Literature survey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Objective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Block diagram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Working principle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Hardware and Software Components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Flow Chart</a:t>
            </a:r>
            <a:endParaRPr lang="en-US" sz="2000" dirty="0" smtClean="0">
              <a:latin typeface="Times" pitchFamily="18" charset="0"/>
              <a:cs typeface="Times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Advantages and Applications</a:t>
            </a:r>
          </a:p>
          <a:p>
            <a:pPr>
              <a:lnSpc>
                <a:spcPct val="170000"/>
              </a:lnSpc>
            </a:pPr>
            <a:r>
              <a:rPr lang="en-US" sz="2000" dirty="0" smtClean="0">
                <a:latin typeface="Times" pitchFamily="18" charset="0"/>
                <a:cs typeface="Times" pitchFamily="18" charset="0"/>
              </a:rPr>
              <a:t>Conclusion</a:t>
            </a:r>
          </a:p>
          <a:p>
            <a:pPr>
              <a:lnSpc>
                <a:spcPct val="170000"/>
              </a:lnSpc>
            </a:pPr>
            <a:endParaRPr lang="en-US" sz="2000" dirty="0" smtClean="0">
              <a:latin typeface="Times" pitchFamily="18" charset="0"/>
              <a:cs typeface="Times" pitchFamily="18" charset="0"/>
            </a:endParaRPr>
          </a:p>
          <a:p>
            <a:pPr>
              <a:lnSpc>
                <a:spcPct val="170000"/>
              </a:lnSpc>
            </a:pPr>
            <a:endParaRPr lang="en-US" sz="2000" dirty="0" smtClean="0">
              <a:latin typeface="Times" pitchFamily="18" charset="0"/>
              <a:cs typeface="Times" pitchFamily="18" charset="0"/>
            </a:endParaRPr>
          </a:p>
          <a:p>
            <a:pPr>
              <a:lnSpc>
                <a:spcPct val="170000"/>
              </a:lnSpc>
            </a:pPr>
            <a:endParaRPr lang="en-US" sz="2000" dirty="0"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1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 txBox="1">
            <a:spLocks/>
          </p:cNvSpPr>
          <p:nvPr/>
        </p:nvSpPr>
        <p:spPr>
          <a:xfrm>
            <a:off x="609600" y="1600201"/>
            <a:ext cx="77724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Vehicle classifications, lane changes, parking areas etc., can be measured.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Efficient system and economical.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Labour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cost reduction and digital data storage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is portable.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80571" y="457200"/>
            <a:ext cx="7772400" cy="908226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Advantages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859735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latin typeface="Times New Roman" pitchFamily="18" charset="0"/>
                <a:cs typeface="Times New Roman" pitchFamily="18" charset="0"/>
              </a:rPr>
              <a:t>Limitations</a:t>
            </a:r>
            <a:endParaRPr lang="en-IN" sz="4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during night might affect the detecting of vehicle</a:t>
            </a:r>
          </a:p>
          <a:p>
            <a:pPr>
              <a:lnSpc>
                <a:spcPct val="150000"/>
              </a:lnSpc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power supply is needed</a:t>
            </a:r>
          </a:p>
          <a:p>
            <a:pPr>
              <a:lnSpc>
                <a:spcPct val="150000"/>
              </a:lnSpc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 conditions may damage the system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6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609600" y="1146464"/>
            <a:ext cx="8305800" cy="510193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I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Traffic monitoring and efficient routing.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 potential accidental hotspots.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Survey purpose for road constructions.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Estimation of possible traffic and peak hours</a:t>
            </a:r>
            <a:r>
              <a:rPr kumimoji="0" lang="en-I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 possible.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609600" y="609600"/>
            <a:ext cx="7239000" cy="11430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Applications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Times" pitchFamily="18" charset="0"/>
                <a:cs typeface="Times" pitchFamily="18" charset="0"/>
              </a:rPr>
              <a:t>Conclusion</a:t>
            </a:r>
            <a:endParaRPr lang="en-US" sz="4400" b="1" dirty="0">
              <a:latin typeface="Times" pitchFamily="18" charset="0"/>
              <a:cs typeface="Times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Traffic counting is made easy with the help of raspberry pi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data can be monitored remotely using VNC viewer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Data can be used for further applications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This can be used for  making the cities smart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533400"/>
            <a:ext cx="83820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REFERENCES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IN" sz="2000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 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A. J. Kun and Z. </a:t>
            </a: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Vamossy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"Traffic monitoring with computer vision," Proc. 7th Int. </a:t>
            </a: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Symp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. Applied Machine Intelligence and Informatics (SAMI 2009).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Neeraj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 K. </a:t>
            </a: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Kanhere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Stanley T. </a:t>
            </a: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Birchfield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Wayne A. </a:t>
            </a:r>
            <a:r>
              <a:rPr lang="en-IN" dirty="0" err="1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Sarasua</a:t>
            </a:r>
            <a:r>
              <a:rPr lang="en-IN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Tom C. Whitney, Real-time detection and tracking of vehicle base fronts for measuring traffic counts and speeds on highways", Transportation Research Record, No. 1993. (2007).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M. Lei, D. </a:t>
            </a:r>
            <a:r>
              <a:rPr lang="en-IN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Lefloch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P. </a:t>
            </a:r>
            <a:r>
              <a:rPr lang="en-IN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Gouton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and K. </a:t>
            </a:r>
            <a:r>
              <a:rPr lang="en-IN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Madani</a:t>
            </a:r>
            <a:r>
              <a:rPr lang="en-IN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</a:rPr>
              <a:t>, "A Video-Based Real-Time Vehicle Counting System Using Adaptive Background Method", 2008 IEEE International Conference on Signal Image Technology and Internet Based Systems, pp. 523-528.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u="sng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  <a:hlinkClick r:id="rId2"/>
              </a:rPr>
              <a:t>http://hackster.io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u="sng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  <a:hlinkClick r:id="rId3"/>
              </a:rPr>
              <a:t>http://github.com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arenR"/>
            </a:pPr>
            <a:r>
              <a:rPr lang="en-IN" u="sng" dirty="0">
                <a:solidFill>
                  <a:srgbClr val="22222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unga"/>
                <a:hlinkClick r:id="rId4"/>
              </a:rPr>
              <a:t>http://sourceforge.net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unga"/>
            </a:endParaRPr>
          </a:p>
        </p:txBody>
      </p:sp>
    </p:spTree>
    <p:extLst>
      <p:ext uri="{BB962C8B-B14F-4D97-AF65-F5344CB8AC3E}">
        <p14:creationId xmlns:p14="http://schemas.microsoft.com/office/powerpoint/2010/main" val="30884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2819400"/>
            <a:ext cx="44068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  <a:endParaRPr lang="en-IN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6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784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447800"/>
            <a:ext cx="8077200" cy="48767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Traffic counts, speed and vehicle classification are fundamental data for a variety of transportation projects.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Traffic Monitoring and Information Systems related to vehicles.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set of traffic parameters such as vehicle classifications, lane changes, parking areas etc., can be measured.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There is a need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vehicle count in particular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highway or a street.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28600"/>
            <a:ext cx="784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LITERATURE</a:t>
            </a:r>
            <a:r>
              <a:rPr kumimoji="0" lang="en-IN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SURVEY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3400" y="2133600"/>
            <a:ext cx="8077200" cy="48767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752600"/>
            <a:ext cx="8229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H.S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approach in detecting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vehicles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day environment by using real time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using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 technique developed is having simple statistical background. Dynamic selection of images from the sequence is implemented successfully in order to reduce the computation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time.</a:t>
            </a:r>
          </a:p>
          <a:p>
            <a:endParaRPr lang="en-I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Wassantachat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to find the traffic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density estimation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On-line SVM Classifier according to the system. Traffic congestion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significant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on both the economy and environment. Reducing traffic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congestion can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traffic flow, reduce travel times and the environmental impact.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8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1524000"/>
            <a:ext cx="7848600" cy="48767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and count moving vehicles automatically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</a:p>
          <a:p>
            <a:pPr marL="342900" lvl="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and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USB camera are used for detecting and counting vehicles.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runs on two different steps: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Step1: to activate camera.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Step 2: detecting vehicles, counting vehicles for 		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recorded video.</a:t>
            </a:r>
            <a:endParaRPr kumimoji="0" lang="en-I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304800"/>
            <a:ext cx="5410200" cy="917479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BLOCK DIAGRAM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53200" y="1752600"/>
            <a:ext cx="20574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USB Camera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5200" y="5334000"/>
            <a:ext cx="2362200" cy="990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Memory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3581400"/>
            <a:ext cx="2362200" cy="1066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Raspberry pi 3 Model B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1752600"/>
            <a:ext cx="2286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Video feed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3581400"/>
            <a:ext cx="2362200" cy="1066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Power  Supply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5867400" y="2209800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Down Arrow 8"/>
          <p:cNvSpPr/>
          <p:nvPr/>
        </p:nvSpPr>
        <p:spPr>
          <a:xfrm>
            <a:off x="4572000" y="2895600"/>
            <a:ext cx="152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ight Arrow 9"/>
          <p:cNvSpPr/>
          <p:nvPr/>
        </p:nvSpPr>
        <p:spPr>
          <a:xfrm>
            <a:off x="3048000" y="40386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Left-Right Arrow 10"/>
          <p:cNvSpPr/>
          <p:nvPr/>
        </p:nvSpPr>
        <p:spPr>
          <a:xfrm rot="5400000">
            <a:off x="4311396" y="4908804"/>
            <a:ext cx="685800" cy="1645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6477000" y="3581400"/>
            <a:ext cx="2209800" cy="1066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Output</a:t>
            </a:r>
            <a:endParaRPr lang="en-US" sz="24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867400" y="4114800"/>
            <a:ext cx="609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3200" y="304800"/>
            <a:ext cx="2057400" cy="1066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Traffic Data</a:t>
            </a:r>
            <a:endParaRPr lang="en-US" sz="2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7467600" y="1371600"/>
            <a:ext cx="152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8764" y="3387437"/>
            <a:ext cx="5805055" cy="3200400"/>
          </a:xfrm>
          <a:prstGeom prst="rect">
            <a:avLst/>
          </a:prstGeom>
          <a:solidFill>
            <a:schemeClr val="accent1">
              <a:tint val="100000"/>
              <a:shade val="100000"/>
              <a:satMod val="100000"/>
              <a:alpha val="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498764" y="2902857"/>
            <a:ext cx="2520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Times" pitchFamily="18" charset="0"/>
                <a:cs typeface="Times" pitchFamily="18" charset="0"/>
              </a:rPr>
              <a:t>Raspberry Pi module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Times" pitchFamily="18" charset="0"/>
              <a:cs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49382" y="165501"/>
            <a:ext cx="8666018" cy="6934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WORKING PRINCIPLE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4191000"/>
            <a:ext cx="868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project interface of the system which provides several functions as given below: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Activating camera in color mode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grayscale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mode.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Detect vehicles from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video using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functions.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Count vehicles from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video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stream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display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count.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0" t="12945" r="6667" b="48518"/>
          <a:stretch/>
        </p:blipFill>
        <p:spPr>
          <a:xfrm>
            <a:off x="2982057" y="1295400"/>
            <a:ext cx="3179885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876799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 Camera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 Cameras are imaging cameras that use USB 2.0 or USB 3.0 technology to transfer image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asily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with dedicated computer systems by using the same USB technology that is found 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3.</a:t>
            </a:r>
          </a:p>
          <a:p>
            <a:pPr>
              <a:lnSpc>
                <a:spcPct val="150000"/>
              </a:lnSpc>
            </a:pP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iBall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Face2Face C8.0 web camera with interpolated 8.0MP Still Image resolution, 4.0MP Video resolution and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lens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smooth video.</a:t>
            </a: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9600" cy="664265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atin typeface="Times"/>
              </a:rPr>
              <a:t>Hardware components</a:t>
            </a:r>
            <a:endParaRPr lang="en-US" sz="4400" b="1" dirty="0">
              <a:latin typeface="Ti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7109" y="5791200"/>
            <a:ext cx="27206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Fig: USB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Camera</a:t>
            </a: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"/>
            <a:ext cx="4987636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1" id="{089949B7-54A9-488D-AC77-AFDA402C21B2}" vid="{96425F2E-7380-42F9-81F0-C3E2E90A8D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779</TotalTime>
  <Words>646</Words>
  <Application>Microsoft Office PowerPoint</Application>
  <PresentationFormat>On-screen Show (4:3)</PresentationFormat>
  <Paragraphs>173</Paragraphs>
  <Slides>25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Theme1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components</vt:lpstr>
      <vt:lpstr>PowerPoint Presentation</vt:lpstr>
      <vt:lpstr>PowerPoint Presentation</vt:lpstr>
      <vt:lpstr>PowerPoint Presentation</vt:lpstr>
      <vt:lpstr>Technical Specifications of Raspberry pi</vt:lpstr>
      <vt:lpstr>PowerPoint Presentation</vt:lpstr>
      <vt:lpstr>PowerPoint Presentation</vt:lpstr>
      <vt:lpstr>3. Micro SD Card</vt:lpstr>
      <vt:lpstr>SOFTWARE REQUIREMENTS</vt:lpstr>
      <vt:lpstr>PowerPoint Presentation</vt:lpstr>
      <vt:lpstr>Get the input file</vt:lpstr>
      <vt:lpstr>Result window</vt:lpstr>
      <vt:lpstr>PowerPoint Presentation</vt:lpstr>
      <vt:lpstr>Limitations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SHREE</dc:creator>
  <cp:lastModifiedBy>Windows User</cp:lastModifiedBy>
  <cp:revision>71</cp:revision>
  <dcterms:created xsi:type="dcterms:W3CDTF">2006-08-16T00:00:00Z</dcterms:created>
  <dcterms:modified xsi:type="dcterms:W3CDTF">2017-06-13T05:17:26Z</dcterms:modified>
</cp:coreProperties>
</file>